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23"/>
  </p:notesMasterIdLst>
  <p:handoutMasterIdLst>
    <p:handoutMasterId r:id="rId24"/>
  </p:handoutMasterIdLst>
  <p:sldIdLst>
    <p:sldId id="290" r:id="rId2"/>
    <p:sldId id="302" r:id="rId3"/>
    <p:sldId id="329" r:id="rId4"/>
    <p:sldId id="309" r:id="rId5"/>
    <p:sldId id="330" r:id="rId6"/>
    <p:sldId id="331" r:id="rId7"/>
    <p:sldId id="322" r:id="rId8"/>
    <p:sldId id="311" r:id="rId9"/>
    <p:sldId id="312" r:id="rId10"/>
    <p:sldId id="323" r:id="rId11"/>
    <p:sldId id="324" r:id="rId12"/>
    <p:sldId id="316" r:id="rId13"/>
    <p:sldId id="317" r:id="rId14"/>
    <p:sldId id="325" r:id="rId15"/>
    <p:sldId id="318" r:id="rId16"/>
    <p:sldId id="319" r:id="rId17"/>
    <p:sldId id="332" r:id="rId18"/>
    <p:sldId id="328" r:id="rId19"/>
    <p:sldId id="326" r:id="rId20"/>
    <p:sldId id="310" r:id="rId21"/>
    <p:sldId id="321" r:id="rId2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B0"/>
    <a:srgbClr val="FF7C80"/>
    <a:srgbClr val="DC3055"/>
    <a:srgbClr val="CC0000"/>
    <a:srgbClr val="E8F6F8"/>
    <a:srgbClr val="000000"/>
    <a:srgbClr val="E8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9" autoAdjust="0"/>
    <p:restoredTop sz="89099" autoAdjust="0"/>
  </p:normalViewPr>
  <p:slideViewPr>
    <p:cSldViewPr>
      <p:cViewPr varScale="1">
        <p:scale>
          <a:sx n="74" d="100"/>
          <a:sy n="74" d="100"/>
        </p:scale>
        <p:origin x="42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D4F040-556D-4DD2-BC3E-85360E487861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C664AC6-373B-4756-BA90-D4B769194C32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C6E193-2031-4FEE-A743-AF6EC3C42031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05A3854-A5AF-4FB5-A1A5-64B6AF1C539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6022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A67A3-3E3E-443C-87DF-BA02A1B1B014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8196" name="Segnaposto note 5"/>
          <p:cNvSpPr>
            <a:spLocks noGrp="1"/>
          </p:cNvSpPr>
          <p:nvPr>
            <p:ph type="body" idx="1"/>
          </p:nvPr>
        </p:nvSpPr>
        <p:spPr bwMode="auto">
          <a:xfrm>
            <a:off x="692150" y="4427538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z="2400"/>
          </a:p>
        </p:txBody>
      </p:sp>
      <p:sp>
        <p:nvSpPr>
          <p:cNvPr id="8197" name="Freccia a destra 5"/>
          <p:cNvSpPr>
            <a:spLocks noChangeArrowheads="1"/>
          </p:cNvSpPr>
          <p:nvPr/>
        </p:nvSpPr>
        <p:spPr bwMode="auto">
          <a:xfrm>
            <a:off x="1196975" y="7524750"/>
            <a:ext cx="719138" cy="287338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99CC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520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1" y="3228533"/>
            <a:ext cx="7854696" cy="1752600"/>
          </a:xfrm>
        </p:spPr>
        <p:txBody>
          <a:bodyPr lIns="0" rIns="18285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13" indent="0" algn="ctr">
              <a:buNone/>
            </a:lvl2pPr>
            <a:lvl3pPr marL="914226" indent="0" algn="ctr">
              <a:buNone/>
            </a:lvl3pPr>
            <a:lvl4pPr marL="1371341" indent="0" algn="ctr">
              <a:buNone/>
            </a:lvl4pPr>
            <a:lvl5pPr marL="1828453" indent="0" algn="ctr">
              <a:buNone/>
            </a:lvl5pPr>
            <a:lvl6pPr marL="2285566" indent="0" algn="ctr">
              <a:buNone/>
            </a:lvl6pPr>
            <a:lvl7pPr marL="2742679" indent="0" algn="ctr">
              <a:buNone/>
            </a:lvl7pPr>
            <a:lvl8pPr marL="3199794" indent="0" algn="ctr">
              <a:buNone/>
            </a:lvl8pPr>
            <a:lvl9pPr marL="3656907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E6DE-50E2-4F97-ABDF-160DFB58E52E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27CBE7C-8B85-4A79-9C2F-81830DD6721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9958-FA65-4BBA-AAFD-E09A212F9C7B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0D7DF-AF7C-48B9-8D28-0B7D4A6E1E2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C329-D5AF-467A-A974-420AC8414A3D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CEA28-BC68-489B-89AF-E1FDC263B9D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D27-63BC-4169-B766-5CB6EC392D40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E14BA-177E-498A-BE41-DD3198C8209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3" y="1316741"/>
            <a:ext cx="7772400" cy="1362458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3" y="2704668"/>
            <a:ext cx="7772400" cy="1509713"/>
          </a:xfrm>
        </p:spPr>
        <p:txBody>
          <a:bodyPr lIns="45711" rIns="45711"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18D9-D10F-4F9B-851C-DF265F69EA39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4D6318C-141E-4B06-955A-B2A65EB0AFB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5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2"/>
            <a:ext cx="4038600" cy="443484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2"/>
            <a:ext cx="4038600" cy="443484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86D7-73C2-48F7-B9FC-52E2A5400F39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DA459-E303-4476-95AF-F33F3443438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5"/>
            <a:ext cx="4040188" cy="659355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60"/>
            <a:ext cx="4041775" cy="654840"/>
          </a:xfrm>
        </p:spPr>
        <p:txBody>
          <a:bodyPr lIns="45711" tIns="0" rIns="45711" bIns="0" anchor="ctr"/>
          <a:lstStyle>
            <a:lvl1pPr marL="0" indent="0">
              <a:buNone/>
              <a:defRPr sz="2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4"/>
            <a:ext cx="4040188" cy="3845723"/>
          </a:xfrm>
        </p:spPr>
        <p:txBody>
          <a:bodyPr tIns="0"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4"/>
            <a:ext cx="4041775" cy="3845723"/>
          </a:xfrm>
        </p:spPr>
        <p:txBody>
          <a:bodyPr tIns="0"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7E14-AC67-42CC-A4F4-4BA641F2C86D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71757-345C-48FA-B821-F3CF6329CA2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5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03E3-EC06-4228-A413-331C58CFD6DA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03DB0-AD70-4CFC-84C5-989BE2304DF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A5EC-61CE-44DB-BC67-FFC1CF120B88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1D48C-B264-4E89-BC0D-C8AF8540CF9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5" rIns="18285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1900"/>
            </a:lvl4pPr>
            <a:lvl5pPr>
              <a:defRPr sz="17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F4D7-D974-4107-B2AD-5CDEAD2307BB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05982-2ECE-4C7B-B6D0-90DEFDCEAC3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/>
          <a:p>
            <a:pPr eaLnBrk="1" hangingPunct="1"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/>
          <a:p>
            <a:pPr eaLnBrk="1" hangingPunct="1"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0"/>
          </a:xfrm>
        </p:spPr>
        <p:txBody>
          <a:bodyPr lIns="45711" rIns="45711" bIns="45711"/>
          <a:lstStyle>
            <a:lvl1pPr algn="l">
              <a:buNone/>
              <a:defRPr sz="19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3"/>
            <a:ext cx="2209800" cy="2179320"/>
          </a:xfrm>
        </p:spPr>
        <p:txBody>
          <a:bodyPr lIns="63996" rIns="45711"/>
          <a:lstStyle>
            <a:lvl1pPr marL="0" indent="0" algn="l">
              <a:spcBef>
                <a:spcPts val="251"/>
              </a:spcBef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20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100"/>
            </a:lvl1pPr>
          </a:lstStyle>
          <a:p>
            <a:pPr lvl="0"/>
            <a:r>
              <a:rPr lang="it-IT" noProof="0" dirty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7E9C-A92D-47BE-BA11-4270E2703075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2681E26C-9526-414E-A3C5-B5C05D4D2E3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/>
          <a:p>
            <a:pPr eaLnBrk="1" hangingPunct="1"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2" tIns="45711" rIns="91422" bIns="45711"/>
          <a:lstStyle/>
          <a:p>
            <a:pPr eaLnBrk="1" hangingPunct="1"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CBB14F-4042-4DA4-8408-57BD17150C7F}" type="datetimeFigureOut">
              <a:rPr lang="it-IT"/>
              <a:pPr>
                <a:defRPr/>
              </a:pPr>
              <a:t>01/12/2021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F3E2B3EF-1A0E-4ADD-AD09-CEE67059323A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 dirty="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37" r:id="rId2"/>
    <p:sldLayoutId id="2147484646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7" r:id="rId9"/>
    <p:sldLayoutId id="2147484643" r:id="rId10"/>
    <p:sldLayoutId id="2147484644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34" charset="0"/>
        </a:defRPr>
      </a:lvl5pPr>
      <a:lvl6pPr marL="457113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34" charset="0"/>
        </a:defRPr>
      </a:lvl6pPr>
      <a:lvl7pPr marL="914226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34" charset="0"/>
        </a:defRPr>
      </a:lvl7pPr>
      <a:lvl8pPr marL="1371341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34" charset="0"/>
        </a:defRPr>
      </a:lvl8pPr>
      <a:lvl9pPr marL="1828453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Calibri" pitchFamily="34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75" indent="-2444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444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863" indent="-2079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460500" indent="-2079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32" indent="-21027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75" indent="-18284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45" indent="-18284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412" indent="-18284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0" y="1036103"/>
            <a:ext cx="9144000" cy="12961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4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COMUNE DI SERGNANO</a:t>
            </a:r>
            <a:r>
              <a:rPr lang="it-IT" sz="35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/>
            </a:r>
            <a:br>
              <a:rPr lang="it-IT" sz="35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</a:br>
            <a:r>
              <a:rPr lang="it-IT" sz="20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Provincia di Cremona</a:t>
            </a:r>
            <a:r>
              <a:rPr lang="it-IT" sz="1800" u="sng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/>
            </a:r>
            <a:br>
              <a:rPr lang="it-IT" sz="1800" u="sng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</a:br>
            <a:r>
              <a:rPr lang="it-IT" sz="1800" u="sng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/>
            </a:r>
            <a:br>
              <a:rPr lang="it-IT" sz="1800" u="sng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</a:br>
            <a:endParaRPr lang="it-IT" sz="1800" u="sng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0" y="5157192"/>
            <a:ext cx="9144000" cy="106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5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3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Presentazione Bilancio di Previsione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Documento Unico di Programmazione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2022-2024</a:t>
            </a:r>
          </a:p>
        </p:txBody>
      </p:sp>
      <p:pic>
        <p:nvPicPr>
          <p:cNvPr id="7172" name="Immagin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888" y="2205038"/>
            <a:ext cx="18002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39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ENTRATE EXTRATRIBUTARIE 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4340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0540CA5-308D-419D-99AE-A90711FE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" y="2050382"/>
            <a:ext cx="8486878" cy="20222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39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ENTRATE IN CONTO CAPITALE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4340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56A484E-CA1F-4FDB-A8B7-981A22E08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1" y="1991147"/>
            <a:ext cx="8419455" cy="20387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387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QUADRO RIASSUNTIVO - USCITE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6388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7DA7F3B-55BA-4BF8-BF42-0BBF95DF1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0" y="2037398"/>
            <a:ext cx="8491937" cy="27832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11" name="Rettangolo 1"/>
          <p:cNvSpPr>
            <a:spLocks noChangeArrowheads="1"/>
          </p:cNvSpPr>
          <p:nvPr/>
        </p:nvSpPr>
        <p:spPr bwMode="auto">
          <a:xfrm>
            <a:off x="12700" y="1052736"/>
            <a:ext cx="91313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SPESE CORRENTI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7412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1B316EC-19BA-41F5-AB33-F4D8F56B3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5090"/>
            <a:ext cx="8338481" cy="298808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11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PERSONALE DIPENDENTE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7412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F1C7280-A053-49F4-A14F-0018FE0D3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5" y="1932756"/>
            <a:ext cx="8487030" cy="189470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0BC82CA-F70B-46D9-B846-A97C2DF7A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6" y="4035621"/>
            <a:ext cx="8571039" cy="13441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35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SPESE IN CONTO CAPITALE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8436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110CB2C-9763-4F73-8433-E18316DE5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038350"/>
            <a:ext cx="8640645" cy="19667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59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INDEBITAMENTO COMPLESSIVO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9460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0387782-8307-4BAE-B823-7C55DE6C7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2" y="2002255"/>
            <a:ext cx="8911183" cy="19984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35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INTERESSI PASSIVI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8436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B3635F9-0599-482E-A4DF-A4133621D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95" y="1990222"/>
            <a:ext cx="5594010" cy="179881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E2EDC80-EF06-4BB7-A2E1-E71EAE0E4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5" y="3789039"/>
            <a:ext cx="5772050" cy="25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6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35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PIANO OPERE PUBBLICHE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8436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9DFEBF65-5A4A-4279-B6FB-D4F9D5FE9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18" y="1899633"/>
            <a:ext cx="5557986" cy="35834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BC86C96-6BBB-45D6-9D0F-D97629434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18" y="5464870"/>
            <a:ext cx="5557986" cy="10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85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35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FINANZIAMENTO OPERE PUBBLICHE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8436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FCDDF9B-17C9-4B28-BC17-0409657E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03594"/>
            <a:ext cx="7416824" cy="40915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219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INTRODUZIONE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  <a:p>
            <a:pPr algn="just" eaLnBrk="1" hangingPunct="1"/>
            <a:r>
              <a:rPr lang="it-IT" altLang="it-IT" sz="1800" b="1" dirty="0">
                <a:latin typeface="Calibri" pitchFamily="34" charset="0"/>
              </a:rPr>
              <a:t>La proposta di Bilancio di Previsione 2022-2024 del Comune di Sergnano è stata approvata con deliberazione di Giunta Comunale in data 19/11/2021, insieme alla nota di aggiornamento al Documento Unico di Programmazione.</a:t>
            </a:r>
          </a:p>
          <a:p>
            <a:pPr algn="just" eaLnBrk="1" hangingPunct="1"/>
            <a:endParaRPr lang="it-IT" altLang="it-IT" sz="1000" b="1" dirty="0">
              <a:latin typeface="Calibri" pitchFamily="34" charset="0"/>
            </a:endParaRPr>
          </a:p>
          <a:p>
            <a:pPr algn="just" eaLnBrk="1" hangingPunct="1"/>
            <a:r>
              <a:rPr lang="it-IT" altLang="it-IT" sz="1800" b="1" dirty="0">
                <a:latin typeface="Calibri" pitchFamily="34" charset="0"/>
              </a:rPr>
              <a:t>Questa presentazione contiene la descrizione sintetica della programmazione amministrativa e contabile del Comune di Sergnano, con l’indicazione generale di entrate/uscite previste a bilancio per il triennio 2022-2024. Le disposizioni ed i contenuti specifici sono il frutto di un lavoro collegiale che prevede il mantenimento delle finanze comunali in pareggio, senza però tagliare investimenti e servizi essenziali a disposizione dell’intera cittadinanza. </a:t>
            </a:r>
          </a:p>
          <a:p>
            <a:pPr algn="just" eaLnBrk="1" hangingPunct="1"/>
            <a:endParaRPr lang="it-IT" altLang="it-IT" sz="1000" b="1" dirty="0">
              <a:latin typeface="Calibri" pitchFamily="34" charset="0"/>
            </a:endParaRPr>
          </a:p>
          <a:p>
            <a:pPr algn="just" eaLnBrk="1" hangingPunct="1"/>
            <a:r>
              <a:rPr lang="it-IT" altLang="it-IT" sz="1800" b="1" dirty="0">
                <a:latin typeface="Calibri" pitchFamily="34" charset="0"/>
              </a:rPr>
              <a:t>L’Amministrazione Comunale ha perseguito il fine di predisporre un bilancio strutturale, solido e sostenibile, anche per gli anni a venire: tutte le misure programmatiche e contabili previste permetteranno al Comune di Sergnano di raggiungere questo importante obiettivo, a garanzia della futura stabilità economica e sociale per tutta la comunità sergnanese.</a:t>
            </a:r>
          </a:p>
          <a:p>
            <a:pPr algn="just" eaLnBrk="1" hangingPunct="1"/>
            <a:endParaRPr lang="it-IT" altLang="it-IT" sz="1000" b="1" dirty="0">
              <a:latin typeface="Calibri" pitchFamily="34" charset="0"/>
            </a:endParaRPr>
          </a:p>
          <a:p>
            <a:pPr algn="just" eaLnBrk="1" hangingPunct="1"/>
            <a:r>
              <a:rPr lang="it-IT" altLang="it-IT" sz="1800" b="1" i="1" dirty="0">
                <a:latin typeface="Calibri" pitchFamily="34" charset="0"/>
              </a:rPr>
              <a:t>Pasquale Scarpelli</a:t>
            </a:r>
          </a:p>
          <a:p>
            <a:pPr algn="just" eaLnBrk="1" hangingPunct="1"/>
            <a:r>
              <a:rPr lang="it-IT" altLang="it-IT" sz="1800" b="1" i="1" dirty="0">
                <a:latin typeface="Calibri" pitchFamily="34" charset="0"/>
              </a:rPr>
              <a:t>Assessore al Bilancio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9220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267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SOCIETA’ PARTECIPATE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1268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5" y="1988840"/>
            <a:ext cx="7039725" cy="36724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483" name="Rettangolo 1"/>
          <p:cNvSpPr>
            <a:spLocks noChangeArrowheads="1"/>
          </p:cNvSpPr>
          <p:nvPr/>
        </p:nvSpPr>
        <p:spPr bwMode="auto">
          <a:xfrm>
            <a:off x="23852" y="1052736"/>
            <a:ext cx="91313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QUADRO GENERALE RIASSUNTIVO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20484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D634B67-C0F7-4095-8B73-EC75DB165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37621"/>
            <a:ext cx="7056784" cy="43894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3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STRUTTURA DEL BILANCIO COMUNALE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  <a:p>
            <a:pPr algn="just" eaLnBrk="1" hangingPunct="1"/>
            <a:r>
              <a:rPr lang="it-IT" altLang="it-IT" sz="1800" b="1" dirty="0">
                <a:latin typeface="Calibri" pitchFamily="34" charset="0"/>
              </a:rPr>
              <a:t>Il Bilancio del Comune di Sergnano, come prevede la normativa generale, si articola in capitoli distinti sia nella parte delle entrate che in quella delle uscite. </a:t>
            </a:r>
          </a:p>
          <a:p>
            <a:pPr algn="just" eaLnBrk="1" hangingPunct="1"/>
            <a:endParaRPr lang="it-IT" altLang="it-IT" sz="1800" b="1" dirty="0">
              <a:latin typeface="Calibri" pitchFamily="34" charset="0"/>
            </a:endParaRPr>
          </a:p>
          <a:p>
            <a:pPr algn="just" eaLnBrk="1" hangingPunct="1"/>
            <a:r>
              <a:rPr lang="it-IT" altLang="it-IT" sz="1800" b="1" dirty="0">
                <a:latin typeface="Calibri" pitchFamily="34" charset="0"/>
              </a:rPr>
              <a:t>Ecco lo schema riassuntivo: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ENTRATE                                                                       USCITE</a:t>
            </a:r>
          </a:p>
          <a:p>
            <a:pPr eaLnBrk="1" hangingPunct="1"/>
            <a:r>
              <a:rPr lang="it-IT" altLang="it-IT" sz="1800" b="1" i="1" dirty="0">
                <a:latin typeface="Calibri" pitchFamily="34" charset="0"/>
              </a:rPr>
              <a:t>Avanzo applicato in entrata                                     Disavanzo applicato in uscita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Titolo I - Tributi e perequazioni                                Titolo I - Spese correnti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Titolo II - Trasferimenti correnti                               Titolo II - Spese in conto capitale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Titolo III - Entrate extra-tributarie                           Titolo III - Incremento attività finanziarie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Titolo IV - Entrate in conto capitale                         Titolo IV - Rimborso di prestiti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Titolo V - Riduzione di attività finanziarie              Titolo V - Chiusura anticipazioni di cassa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Titolo </a:t>
            </a:r>
            <a:r>
              <a:rPr lang="it-IT" altLang="it-IT" sz="1800" b="1" dirty="0" err="1">
                <a:latin typeface="Calibri" pitchFamily="34" charset="0"/>
              </a:rPr>
              <a:t>VI</a:t>
            </a:r>
            <a:r>
              <a:rPr lang="it-IT" altLang="it-IT" sz="1800" b="1" dirty="0">
                <a:latin typeface="Calibri" pitchFamily="34" charset="0"/>
              </a:rPr>
              <a:t> - Accensione di prestiti                              Titolo VII - Spese per conto terzi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Titolo VII - Anticipazioni di cassa                                                 e partite di giro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Titolo IX - Entrate per conto terzi 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                  e partite di giro</a:t>
            </a:r>
          </a:p>
        </p:txBody>
      </p:sp>
      <p:pic>
        <p:nvPicPr>
          <p:cNvPr id="10244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750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3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STRUTTURA DEL DOCUMENTO UNICO </a:t>
            </a:r>
          </a:p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DI PROGRAMMAZIONE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  <a:p>
            <a:pPr algn="just" eaLnBrk="1" hangingPunct="1"/>
            <a:r>
              <a:rPr lang="it-IT" altLang="it-IT" sz="1800" b="1" dirty="0">
                <a:latin typeface="Calibri" pitchFamily="34" charset="0"/>
              </a:rPr>
              <a:t>Il Documento Unico di Programmazione del Comune di Sergnano, come prevede la normativa generale, si articola in capitoli distinti. </a:t>
            </a:r>
          </a:p>
          <a:p>
            <a:pPr algn="just" eaLnBrk="1" hangingPunct="1"/>
            <a:endParaRPr lang="it-IT" altLang="it-IT" sz="1800" b="1" dirty="0">
              <a:latin typeface="Calibri" pitchFamily="34" charset="0"/>
            </a:endParaRPr>
          </a:p>
          <a:p>
            <a:pPr algn="just" eaLnBrk="1" hangingPunct="1"/>
            <a:r>
              <a:rPr lang="it-IT" altLang="it-IT" sz="1800" b="1" dirty="0">
                <a:latin typeface="Calibri" pitchFamily="34" charset="0"/>
              </a:rPr>
              <a:t>Ecco lo schema riassuntivo:</a:t>
            </a:r>
          </a:p>
          <a:p>
            <a:pPr eaLnBrk="1" hangingPunct="1"/>
            <a:endParaRPr lang="it-IT" altLang="it-IT" sz="1800" b="1" dirty="0">
              <a:latin typeface="Calibri" pitchFamily="34" charset="0"/>
            </a:endParaRP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SEZIONE STRATEGICA                                                 SEZIONE OPERATIVA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Analisi condizioni esterne                                         Valutazione generale dei mezzi finanziari</a:t>
            </a:r>
          </a:p>
          <a:p>
            <a:pPr eaLnBrk="1" hangingPunct="1"/>
            <a:r>
              <a:rPr lang="it-IT" altLang="it-IT" sz="1800" b="1" i="1" dirty="0">
                <a:latin typeface="Calibri" pitchFamily="34" charset="0"/>
              </a:rPr>
              <a:t>(Obiettivi generali, demografia,                              (Entrate tributarie ed extra-tributarie, </a:t>
            </a:r>
          </a:p>
          <a:p>
            <a:pPr eaLnBrk="1" hangingPunct="1"/>
            <a:r>
              <a:rPr lang="it-IT" altLang="it-IT" sz="1800" b="1" i="1" dirty="0">
                <a:latin typeface="Calibri" pitchFamily="34" charset="0"/>
              </a:rPr>
              <a:t>pianificazione territoriale, servizi,                           trasferimenti, prestiti e mutui)</a:t>
            </a:r>
          </a:p>
          <a:p>
            <a:pPr eaLnBrk="1" hangingPunct="1"/>
            <a:r>
              <a:rPr lang="it-IT" altLang="it-IT" sz="1800" b="1" i="1" dirty="0">
                <a:latin typeface="Calibri" pitchFamily="34" charset="0"/>
              </a:rPr>
              <a:t>sviluppo economico locale)                                       </a:t>
            </a:r>
            <a:r>
              <a:rPr lang="it-IT" altLang="it-IT" sz="1800" b="1" dirty="0">
                <a:latin typeface="Calibri" pitchFamily="34" charset="0"/>
              </a:rPr>
              <a:t>Definizione degli obiettivi operativi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Analisi condizioni interne                                          </a:t>
            </a:r>
            <a:r>
              <a:rPr lang="it-IT" altLang="it-IT" sz="1800" b="1" i="1" dirty="0">
                <a:latin typeface="Calibri" pitchFamily="34" charset="0"/>
              </a:rPr>
              <a:t>(Fabbisogno dei programmi e destinazione</a:t>
            </a:r>
          </a:p>
          <a:p>
            <a:pPr eaLnBrk="1" hangingPunct="1"/>
            <a:r>
              <a:rPr lang="it-IT" altLang="it-IT" sz="1800" b="1" i="1" dirty="0">
                <a:latin typeface="Calibri" pitchFamily="34" charset="0"/>
              </a:rPr>
              <a:t>(Partecipazioni, opere pubbliche,                            di spesa per ogni missione amministrativa)</a:t>
            </a:r>
          </a:p>
          <a:p>
            <a:pPr eaLnBrk="1" hangingPunct="1"/>
            <a:r>
              <a:rPr lang="it-IT" altLang="it-IT" sz="1800" b="1" i="1" dirty="0">
                <a:latin typeface="Calibri" pitchFamily="34" charset="0"/>
              </a:rPr>
              <a:t>politica tributaria e finanziaria,</a:t>
            </a:r>
          </a:p>
          <a:p>
            <a:pPr eaLnBrk="1" hangingPunct="1"/>
            <a:r>
              <a:rPr lang="it-IT" altLang="it-IT" sz="1800" b="1" i="1" dirty="0">
                <a:latin typeface="Calibri" pitchFamily="34" charset="0"/>
              </a:rPr>
              <a:t>bilancio, personale dipendente)</a:t>
            </a:r>
          </a:p>
        </p:txBody>
      </p:sp>
      <p:pic>
        <p:nvPicPr>
          <p:cNvPr id="10244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3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SERGNANO - POPOLAZIONE E TERRITORIO</a:t>
            </a:r>
            <a:endParaRPr lang="it-IT" altLang="it-IT" sz="1800" b="1" dirty="0">
              <a:latin typeface="Calibri" pitchFamily="34" charset="0"/>
            </a:endParaRPr>
          </a:p>
          <a:p>
            <a:pPr algn="just" eaLnBrk="1" hangingPunct="1"/>
            <a:endParaRPr lang="it-IT" altLang="it-IT" sz="1800" b="1" dirty="0">
              <a:latin typeface="Calibri" pitchFamily="34" charset="0"/>
            </a:endParaRPr>
          </a:p>
          <a:p>
            <a:pPr algn="just" eaLnBrk="1" hangingPunct="1"/>
            <a:r>
              <a:rPr lang="it-IT" altLang="it-IT" sz="1800" b="1" dirty="0">
                <a:latin typeface="Calibri" pitchFamily="34" charset="0"/>
              </a:rPr>
              <a:t>POPOLAZIONE RESIDENTE </a:t>
            </a:r>
            <a:r>
              <a:rPr lang="it-IT" altLang="it-IT" sz="1800" b="1" dirty="0" smtClean="0">
                <a:latin typeface="Calibri" pitchFamily="34" charset="0"/>
              </a:rPr>
              <a:t>(Dati aggiornati </a:t>
            </a:r>
            <a:r>
              <a:rPr lang="it-IT" altLang="it-IT" sz="1800" b="1" smtClean="0">
                <a:latin typeface="Calibri" pitchFamily="34" charset="0"/>
              </a:rPr>
              <a:t>al 31/10/2021</a:t>
            </a:r>
            <a:r>
              <a:rPr lang="it-IT" altLang="it-IT" sz="1800" b="1" dirty="0" smtClean="0">
                <a:latin typeface="Calibri" pitchFamily="34" charset="0"/>
              </a:rPr>
              <a:t>)</a:t>
            </a:r>
            <a:endParaRPr lang="it-IT" altLang="it-IT" sz="1800" b="1" dirty="0">
              <a:latin typeface="Calibri" pitchFamily="34" charset="0"/>
            </a:endParaRPr>
          </a:p>
          <a:p>
            <a:pPr algn="just" eaLnBrk="1" hangingPunct="1"/>
            <a:r>
              <a:rPr lang="it-IT" altLang="it-IT" sz="1800" b="1" dirty="0" smtClean="0">
                <a:latin typeface="Calibri" pitchFamily="34" charset="0"/>
              </a:rPr>
              <a:t>Abitanti: </a:t>
            </a:r>
            <a:r>
              <a:rPr lang="it-IT" altLang="it-IT" sz="1800" b="1" dirty="0">
                <a:latin typeface="Calibri" pitchFamily="34" charset="0"/>
              </a:rPr>
              <a:t>3.515 </a:t>
            </a:r>
            <a:r>
              <a:rPr lang="it-IT" altLang="it-IT" sz="1800" b="1" dirty="0" smtClean="0">
                <a:latin typeface="Calibri" pitchFamily="34" charset="0"/>
              </a:rPr>
              <a:t>(</a:t>
            </a:r>
            <a:r>
              <a:rPr lang="it-IT" altLang="it-IT" sz="1800" b="1" dirty="0">
                <a:latin typeface="Calibri" pitchFamily="34" charset="0"/>
              </a:rPr>
              <a:t>3.531 al </a:t>
            </a:r>
            <a:r>
              <a:rPr lang="it-IT" altLang="it-IT" sz="1800" b="1" dirty="0" smtClean="0">
                <a:latin typeface="Calibri" pitchFamily="34" charset="0"/>
              </a:rPr>
              <a:t>31/12/2020)                  Nuclei </a:t>
            </a:r>
            <a:r>
              <a:rPr lang="it-IT" altLang="it-IT" sz="1800" b="1" dirty="0">
                <a:latin typeface="Calibri" pitchFamily="34" charset="0"/>
              </a:rPr>
              <a:t>familiari: 1.452    </a:t>
            </a:r>
          </a:p>
          <a:p>
            <a:pPr algn="just" eaLnBrk="1" hangingPunct="1"/>
            <a:r>
              <a:rPr lang="it-IT" altLang="it-IT" sz="1800" b="1" dirty="0">
                <a:latin typeface="Calibri" pitchFamily="34" charset="0"/>
              </a:rPr>
              <a:t>Maschi: 1.771 (50,38%)                                           Femmine: 1.744 (49,62%) </a:t>
            </a:r>
          </a:p>
          <a:p>
            <a:pPr algn="just" eaLnBrk="1" hangingPunct="1"/>
            <a:r>
              <a:rPr lang="it-IT" altLang="it-IT" sz="1800" b="1" dirty="0">
                <a:latin typeface="Calibri" pitchFamily="34" charset="0"/>
              </a:rPr>
              <a:t>Nati: 16                                                                       Deceduti: 30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Immigrati: 106                                                           Emigrati: 102</a:t>
            </a:r>
          </a:p>
          <a:p>
            <a:pPr eaLnBrk="1" hangingPunct="1"/>
            <a:endParaRPr lang="it-IT" altLang="it-IT" sz="1800" b="1" dirty="0">
              <a:latin typeface="Calibri" pitchFamily="34" charset="0"/>
            </a:endParaRP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AMBIENTE E TERRITORIO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Superficie: 13 kmq                                                  </a:t>
            </a:r>
            <a:r>
              <a:rPr lang="it-IT" altLang="it-IT" sz="1800" b="1" dirty="0" smtClean="0">
                <a:latin typeface="Calibri" pitchFamily="34" charset="0"/>
              </a:rPr>
              <a:t> Strade</a:t>
            </a:r>
            <a:r>
              <a:rPr lang="it-IT" altLang="it-IT" sz="1800" b="1" dirty="0">
                <a:latin typeface="Calibri" pitchFamily="34" charset="0"/>
              </a:rPr>
              <a:t>: 26 km Comunali + 6 km Provinciali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Raccolta differenziata rifiuti: 10.700 q.li              Piazzola Ecologica: presente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Piano del Governo del Territorio (PGT): approvato (2018)</a:t>
            </a:r>
          </a:p>
          <a:p>
            <a:pPr eaLnBrk="1" hangingPunct="1"/>
            <a:endParaRPr lang="it-IT" altLang="it-IT" sz="1800" b="1" dirty="0">
              <a:latin typeface="Calibri" pitchFamily="34" charset="0"/>
            </a:endParaRP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SERVIZI PER LA CITTADINANZA 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Scuole pubbliche: Scuola Primaria e Scuola Secondaria di Primo Grado (I.C. Primo levi)                 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Scuole private convenzionate: Asilo Nido e Scuola dell’Infanzia (Fondazione F.M. Conti)                                   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Aree verdi, parchi, giardini pubblici: 4                  Edifici di proprietà comunale: 10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Cimiteri Comunali: 2                                                 Acquedotto e rete fognaria: 30 km</a:t>
            </a:r>
          </a:p>
          <a:p>
            <a:pPr eaLnBrk="1" hangingPunct="1"/>
            <a:r>
              <a:rPr lang="it-IT" altLang="it-IT" sz="1800" b="1" dirty="0">
                <a:latin typeface="Calibri" pitchFamily="34" charset="0"/>
              </a:rPr>
              <a:t>Punti luce illuminazione pubblica: 620                 Rete gas: 30 km</a:t>
            </a:r>
          </a:p>
          <a:p>
            <a:pPr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0244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608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267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OBIETTIVI FINANZIARI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1268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78FFF39-1EC8-40A4-9FB8-DC9C821F4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" y="2037398"/>
            <a:ext cx="7555048" cy="39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4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267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QUADRO RIASSUNTIVO - ENTRATE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1268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12BF094-25CF-45D8-BCC2-F6045BC5B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4" y="2037398"/>
            <a:ext cx="8258391" cy="32537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291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TRIBUTI E FONDI PEREQUATIVI</a:t>
            </a:r>
            <a:endParaRPr lang="it-IT" altLang="it-IT" sz="3000" b="1" i="1" dirty="0">
              <a:latin typeface="Calibri" pitchFamily="34" charset="0"/>
            </a:endParaRP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2292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FC111CD-D013-4607-8B13-8CE41E5AC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038350"/>
            <a:ext cx="8694106" cy="18226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250825" y="188913"/>
            <a:ext cx="6265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39" name="Rettangolo 1"/>
          <p:cNvSpPr>
            <a:spLocks noChangeArrowheads="1"/>
          </p:cNvSpPr>
          <p:nvPr/>
        </p:nvSpPr>
        <p:spPr bwMode="auto">
          <a:xfrm>
            <a:off x="12700" y="1052513"/>
            <a:ext cx="91313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4000" b="1" dirty="0">
                <a:latin typeface="Calibri" pitchFamily="34" charset="0"/>
              </a:rPr>
              <a:t>TRASFERIMENTI CORRENTI </a:t>
            </a:r>
          </a:p>
          <a:p>
            <a:pPr algn="ctr" eaLnBrk="1" hangingPunct="1"/>
            <a:endParaRPr lang="it-IT" altLang="it-IT" sz="1800" b="1" dirty="0">
              <a:latin typeface="Calibri" pitchFamily="34" charset="0"/>
            </a:endParaRPr>
          </a:p>
        </p:txBody>
      </p:sp>
      <p:pic>
        <p:nvPicPr>
          <p:cNvPr id="14340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813" y="6021388"/>
            <a:ext cx="5191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5CEE0345-47D6-492B-80EB-5AA8C6C0A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2" y="2038350"/>
            <a:ext cx="8464735" cy="19667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4667</TotalTime>
  <Words>630</Words>
  <Application>Microsoft Office PowerPoint</Application>
  <PresentationFormat>Presentazione su schermo (4:3)</PresentationFormat>
  <Paragraphs>83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Equinozio</vt:lpstr>
      <vt:lpstr>COMUNE DI SERGNANO Provincia di Cremona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gianc</dc:creator>
  <cp:lastModifiedBy>Valentina</cp:lastModifiedBy>
  <cp:revision>503</cp:revision>
  <cp:lastPrinted>2021-02-03T16:20:45Z</cp:lastPrinted>
  <dcterms:created xsi:type="dcterms:W3CDTF">2010-11-17T08:11:21Z</dcterms:created>
  <dcterms:modified xsi:type="dcterms:W3CDTF">2021-12-01T10:19:57Z</dcterms:modified>
</cp:coreProperties>
</file>